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0">
  <p:sldMasterIdLst>
    <p:sldMasterId id="2147483648" r:id="rId4"/>
  </p:sldMasterIdLst>
  <p:notesMasterIdLst>
    <p:notesMasterId r:id="rId10"/>
  </p:notesMasterIdLst>
  <p:handoutMasterIdLst>
    <p:handoutMasterId r:id="rId11"/>
  </p:handoutMasterIdLst>
  <p:sldIdLst>
    <p:sldId id="1163" r:id="rId5"/>
    <p:sldId id="1184" r:id="rId6"/>
    <p:sldId id="1187" r:id="rId7"/>
    <p:sldId id="1189" r:id="rId8"/>
    <p:sldId id="1186"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62"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9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F2AD35-DB42-6793-AAE7-5DB4075709E3}" name="Stefan" initials="EU" userId="Stefan" providerId="None"/>
  <p188:author id="{E7BB4C46-2BEF-78F9-3C13-565BFF9BFECE}" name="rapporteur" initials="EU" userId="rapporteu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C00000"/>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06" autoAdjust="0"/>
    <p:restoredTop sz="92457" autoAdjust="0"/>
  </p:normalViewPr>
  <p:slideViewPr>
    <p:cSldViewPr snapToGrid="0" showGuides="1">
      <p:cViewPr varScale="1">
        <p:scale>
          <a:sx n="85" d="100"/>
          <a:sy n="85" d="100"/>
        </p:scale>
        <p:origin x="514" y="53"/>
      </p:cViewPr>
      <p:guideLst>
        <p:guide orient="horz" pos="2160"/>
        <p:guide pos="386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9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9pPr>
          </a:lstStyle>
          <a:p>
            <a:pPr>
              <a:spcBef>
                <a:spcPct val="0"/>
              </a:spcBef>
            </a:pPr>
            <a:fld id="{0A4C2D9B-7C67-492C-B5BC-9B6BCAE8B1A9}" type="slidenum">
              <a:rPr lang="en-GB" altLang="en-US" smtClean="0"/>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p:spPr>
      </p:sp>
      <p:sp>
        <p:nvSpPr>
          <p:cNvPr id="8196"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3</a:t>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4</a:t>
            </a:fld>
            <a:endParaRPr lang="en-GB" altLang="en-US"/>
          </a:p>
        </p:txBody>
      </p:sp>
    </p:spTree>
    <p:extLst>
      <p:ext uri="{BB962C8B-B14F-4D97-AF65-F5344CB8AC3E}">
        <p14:creationId xmlns:p14="http://schemas.microsoft.com/office/powerpoint/2010/main" val="3016815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5</a:t>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0264" y="79133"/>
            <a:ext cx="4980856" cy="6128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7765" indent="0" algn="ctr">
              <a:buNone/>
              <a:defRPr/>
            </a:lvl5pPr>
            <a:lvl6pPr marL="3047365" indent="0" algn="ctr">
              <a:buNone/>
              <a:defRPr/>
            </a:lvl6pPr>
            <a:lvl7pPr marL="3656965"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sp>
        <p:nvSpPr>
          <p:cNvPr id="5" name="TextBox 4"/>
          <p:cNvSpPr txBox="1"/>
          <p:nvPr userDrawn="1"/>
        </p:nvSpPr>
        <p:spPr>
          <a:xfrm>
            <a:off x="100264" y="79133"/>
            <a:ext cx="6168188" cy="461665"/>
          </a:xfrm>
          <a:prstGeom prst="rect">
            <a:avLst/>
          </a:prstGeom>
          <a:noFill/>
        </p:spPr>
        <p:txBody>
          <a:bodyPr wrap="square">
            <a:spAutoFit/>
          </a:bodyPr>
          <a:lstStyle/>
          <a:p>
            <a:pPr eaLnBrk="1" hangingPunct="1">
              <a:defRPr/>
            </a:pPr>
            <a:r>
              <a:rPr lang="sv-SE" altLang="en-US" sz="1200" b="1" dirty="0">
                <a:latin typeface="Arial" panose="020B0604020202020204"/>
              </a:rPr>
              <a:t>3GPP TSG SA Meeting #110</a:t>
            </a:r>
          </a:p>
          <a:p>
            <a:pPr eaLnBrk="1" hangingPunct="1">
              <a:defRPr/>
            </a:pPr>
            <a:r>
              <a:rPr lang="it-IT" altLang="zh-CN" sz="1200" b="1" dirty="0">
                <a:latin typeface="Arial" panose="020B0604020202020204"/>
              </a:rPr>
              <a:t>Baltimore, USA, Dec 09 – 12, 2025</a:t>
            </a:r>
            <a:endParaRPr lang="sv-SE" altLang="en-US" sz="1200" b="1" dirty="0">
              <a:latin typeface="Arial" panose="020B0604020202020204"/>
            </a:endParaRPr>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513"/>
            <a:ext cx="3552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 SA Meeting #110</a:t>
            </a:r>
          </a:p>
          <a:p>
            <a:pPr eaLnBrk="1" hangingPunct="1">
              <a:defRPr/>
            </a:pPr>
            <a:r>
              <a:rPr lang="it-IT" altLang="zh-CN" sz="1200" b="1" dirty="0">
                <a:latin typeface="Arial" panose="020B0604020202020204"/>
              </a:rPr>
              <a:t>Baltimore, USA, Dec 09 – 12, 2025</a:t>
            </a:r>
            <a:endParaRPr lang="sv-SE" altLang="en-US" sz="1200" b="1" dirty="0">
              <a:latin typeface="Arial" panose="020B0604020202020204"/>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panose="020B0604020202020204"/>
              </a:rPr>
              <a:t>S</a:t>
            </a:r>
            <a:r>
              <a:rPr lang="en-US" altLang="zh-CN" sz="1200" b="1" dirty="0">
                <a:latin typeface="Arial" panose="020B0604020202020204"/>
              </a:rPr>
              <a:t>P</a:t>
            </a:r>
            <a:r>
              <a:rPr lang="sv-SE" altLang="en-US" sz="1200" b="1" dirty="0">
                <a:latin typeface="Arial" panose="020B0604020202020204"/>
              </a:rPr>
              <a:t>-251553</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2085975" y="2381960"/>
            <a:ext cx="8842001" cy="1727200"/>
          </a:xfrm>
          <a:prstGeom prst="rect">
            <a:avLst/>
          </a:prstGeom>
          <a:noFill/>
          <a:ln>
            <a:noFill/>
          </a:ln>
        </p:spPr>
        <p:txBody>
          <a:bodyPr lIns="121907" tIns="60953" rIns="121907" bIns="60953" anchor="ctr">
            <a:normAutofit/>
          </a:bodyPr>
          <a:lstStyle/>
          <a:p>
            <a:pPr algn="ctr">
              <a:defRPr/>
            </a:pPr>
            <a:r>
              <a:rPr lang="en-US" altLang="zh-CN" sz="4000" b="1" kern="0" dirty="0">
                <a:latin typeface="+mj-lt"/>
                <a:ea typeface="MS PGothic" panose="020B0600070205080204" charset="-128"/>
                <a:cs typeface="MS PGothic" panose="020B0600070205080204" charset="-128"/>
              </a:rPr>
              <a:t>Discussion of work split for studying of AI traffic characteristic</a:t>
            </a:r>
          </a:p>
        </p:txBody>
      </p:sp>
      <p:sp>
        <p:nvSpPr>
          <p:cNvPr id="7171" name="Subtitle 6"/>
          <p:cNvSpPr>
            <a:spLocks noGrp="1"/>
          </p:cNvSpPr>
          <p:nvPr>
            <p:ph type="subTitle" idx="1"/>
          </p:nvPr>
        </p:nvSpPr>
        <p:spPr>
          <a:xfrm>
            <a:off x="2366682" y="4562639"/>
            <a:ext cx="8014446" cy="1209996"/>
          </a:xfrm>
        </p:spPr>
        <p:txBody>
          <a:bodyPr/>
          <a:lstStyle/>
          <a:p>
            <a:pPr>
              <a:lnSpc>
                <a:spcPct val="80000"/>
              </a:lnSpc>
            </a:pPr>
            <a:r>
              <a:rPr lang="en-US" altLang="zh-CN" sz="2665" b="1" dirty="0">
                <a:latin typeface="Calibri" panose="020F0502020204030204" pitchFamily="34" charset="0"/>
                <a:cs typeface="Calibri" panose="020F0502020204030204" pitchFamily="34" charset="0"/>
              </a:rPr>
              <a:t>China Mobile,</a:t>
            </a:r>
            <a:r>
              <a:rPr lang="zh-CN" altLang="en-US" sz="2665" b="1" dirty="0">
                <a:latin typeface="Calibri" panose="020F0502020204030204" pitchFamily="34" charset="0"/>
                <a:cs typeface="Calibri" panose="020F0502020204030204" pitchFamily="34" charset="0"/>
              </a:rPr>
              <a:t> </a:t>
            </a:r>
            <a:r>
              <a:rPr lang="en-US" altLang="zh-CN" sz="2665" b="1" dirty="0">
                <a:latin typeface="Calibri" panose="020F0502020204030204" pitchFamily="34" charset="0"/>
                <a:cs typeface="Calibri" panose="020F0502020204030204" pitchFamily="34" charset="0"/>
              </a:rPr>
              <a:t>OPPO,</a:t>
            </a:r>
            <a:r>
              <a:rPr lang="zh-CN" altLang="en-US" sz="2665" b="1" dirty="0">
                <a:latin typeface="Calibri" panose="020F0502020204030204" pitchFamily="34" charset="0"/>
                <a:cs typeface="Calibri" panose="020F0502020204030204" pitchFamily="34" charset="0"/>
              </a:rPr>
              <a:t> </a:t>
            </a:r>
            <a:r>
              <a:rPr lang="en-US" altLang="zh-CN" sz="2665" b="1" dirty="0">
                <a:latin typeface="Calibri" panose="020F0502020204030204" pitchFamily="34" charset="0"/>
                <a:cs typeface="Calibri" panose="020F0502020204030204" pitchFamily="34" charset="0"/>
              </a:rPr>
              <a:t>CATT,</a:t>
            </a:r>
            <a:r>
              <a:rPr lang="zh-CN" altLang="en-US" sz="2665" b="1" dirty="0">
                <a:latin typeface="Calibri" panose="020F0502020204030204" pitchFamily="34" charset="0"/>
                <a:cs typeface="Calibri" panose="020F0502020204030204" pitchFamily="34" charset="0"/>
              </a:rPr>
              <a:t> </a:t>
            </a:r>
            <a:r>
              <a:rPr lang="en-US" altLang="zh-CN" sz="2665" b="1" dirty="0">
                <a:latin typeface="Calibri" panose="020F0502020204030204" pitchFamily="34" charset="0"/>
                <a:cs typeface="Calibri" panose="020F0502020204030204" pitchFamily="34" charset="0"/>
              </a:rPr>
              <a:t>Huawei, ZTE</a:t>
            </a:r>
            <a:endParaRPr lang="sv-SE" altLang="en-US" sz="2665" dirty="0">
              <a:latin typeface="Calibri" panose="020F0502020204030204" pitchFamily="34" charset="0"/>
              <a:cs typeface="Calibri" panose="020F0502020204030204" pitchFamily="34" charset="0"/>
            </a:endParaRPr>
          </a:p>
        </p:txBody>
      </p:sp>
      <p:sp>
        <p:nvSpPr>
          <p:cNvPr id="7174" name="Rectangle 16"/>
          <p:cNvSpPr>
            <a:spLocks noChangeArrowheads="1"/>
          </p:cNvSpPr>
          <p:nvPr/>
        </p:nvSpPr>
        <p:spPr bwMode="auto">
          <a:xfrm>
            <a:off x="9918702" y="6462186"/>
            <a:ext cx="1089375" cy="28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eaLnBrk="1" hangingPunct="1">
              <a:spcBef>
                <a:spcPct val="0"/>
              </a:spcBef>
              <a:buFontTx/>
              <a:buNone/>
            </a:pPr>
            <a:r>
              <a:rPr lang="en-GB" altLang="en-US" sz="1065" dirty="0">
                <a:latin typeface="Arial" panose="020B0604020202020204" pitchFamily="34" charset="0"/>
              </a:rPr>
              <a:t>© 3GPP 2025</a:t>
            </a:r>
          </a:p>
        </p:txBody>
      </p:sp>
      <p:pic>
        <p:nvPicPr>
          <p:cNvPr id="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151" y="807784"/>
            <a:ext cx="1520599" cy="11826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100" y="843280"/>
            <a:ext cx="9582150" cy="513715"/>
          </a:xfrm>
        </p:spPr>
        <p:txBody>
          <a:bodyPr/>
          <a:lstStyle/>
          <a:p>
            <a:r>
              <a:rPr lang="en-US" altLang="zh-CN" sz="2800" b="1" dirty="0"/>
              <a:t>Background of</a:t>
            </a:r>
            <a:r>
              <a:rPr lang="zh-CN" altLang="en-US" sz="2800" b="1" dirty="0"/>
              <a:t> </a:t>
            </a:r>
            <a:r>
              <a:rPr lang="en-US" altLang="zh-CN" sz="2800" b="1" dirty="0"/>
              <a:t>AI</a:t>
            </a:r>
            <a:r>
              <a:rPr lang="zh-CN" altLang="en-US" sz="2800" b="1" dirty="0"/>
              <a:t> </a:t>
            </a:r>
            <a:r>
              <a:rPr lang="en-US" altLang="zh-CN" sz="2800" b="1" dirty="0"/>
              <a:t>traffic</a:t>
            </a:r>
            <a:r>
              <a:rPr lang="zh-CN" altLang="en-US" sz="2800" b="1" dirty="0"/>
              <a:t> </a:t>
            </a:r>
            <a:r>
              <a:rPr lang="en-US" altLang="zh-CN" sz="2800" b="1" dirty="0"/>
              <a:t>characteristic</a:t>
            </a:r>
          </a:p>
        </p:txBody>
      </p:sp>
      <p:sp>
        <p:nvSpPr>
          <p:cNvPr id="4" name="文本框 3"/>
          <p:cNvSpPr txBox="1"/>
          <p:nvPr/>
        </p:nvSpPr>
        <p:spPr>
          <a:xfrm>
            <a:off x="77395" y="2063775"/>
            <a:ext cx="11701928" cy="3631763"/>
          </a:xfrm>
          <a:prstGeom prst="rect">
            <a:avLst/>
          </a:prstGeom>
          <a:noFill/>
        </p:spPr>
        <p:txBody>
          <a:bodyPr wrap="square" rtlCol="0">
            <a:spAutoFit/>
          </a:bodyPr>
          <a:lstStyle/>
          <a:p>
            <a:pPr marL="342900" indent="-342900" algn="l">
              <a:lnSpc>
                <a:spcPct val="114000"/>
              </a:lnSpc>
              <a:spcBef>
                <a:spcPts val="600"/>
              </a:spcBef>
              <a:spcAft>
                <a:spcPts val="600"/>
              </a:spcAft>
              <a:buFont typeface="Arial" panose="020B0604020202020204" pitchFamily="34" charset="0"/>
              <a:buChar char="•"/>
            </a:pPr>
            <a:r>
              <a:rPr kumimoji="1" lang="en-US" altLang="zh-CN" sz="2000" dirty="0">
                <a:ea typeface="微软雅黑" panose="020B0503020204020204" pitchFamily="34" charset="-122"/>
              </a:rPr>
              <a:t>In the LS of R1-2508184, RAN 1 has agreed to study traffic model(s) for 6GR AI/ML services, and send LS to SA4 (cc RAN2, SA1, SA2) requesting input if any on traffic characteristics for AI/ML services. </a:t>
            </a:r>
          </a:p>
          <a:p>
            <a:pPr marL="342900" indent="-342900" algn="l">
              <a:lnSpc>
                <a:spcPct val="114000"/>
              </a:lnSpc>
              <a:spcBef>
                <a:spcPts val="600"/>
              </a:spcBef>
              <a:spcAft>
                <a:spcPts val="600"/>
              </a:spcAft>
              <a:buFont typeface="Arial" panose="020B0604020202020204" pitchFamily="34" charset="0"/>
              <a:buChar char="•"/>
            </a:pPr>
            <a:r>
              <a:rPr kumimoji="1" lang="en-US" altLang="zh-CN" sz="2000" dirty="0">
                <a:ea typeface="微软雅黑" panose="020B0503020204020204" pitchFamily="34" charset="-122"/>
              </a:rPr>
              <a:t>SA4 has already provide the LS reply in S4-252135, that to clarify: </a:t>
            </a:r>
          </a:p>
          <a:p>
            <a:pPr marL="800100" lvl="1" indent="-342900">
              <a:lnSpc>
                <a:spcPct val="114000"/>
              </a:lnSpc>
              <a:spcBef>
                <a:spcPts val="600"/>
              </a:spcBef>
              <a:spcAft>
                <a:spcPts val="600"/>
              </a:spcAft>
              <a:buFont typeface="Arial" panose="020B0604020202020204" pitchFamily="34" charset="0"/>
              <a:buChar char="•"/>
            </a:pPr>
            <a:r>
              <a:rPr kumimoji="1" lang="en-US" altLang="zh-CN" dirty="0">
                <a:ea typeface="微软雅黑" panose="020B0503020204020204" pitchFamily="34" charset="-122"/>
              </a:rPr>
              <a:t>SA4 recognizes the importance of defining traffic models reflecting realistic traffic characteristics. SA4 will provide input as it further progresses the work for AI/ML Services and immersive communication services. </a:t>
            </a:r>
          </a:p>
          <a:p>
            <a:pPr marL="800100" lvl="1" indent="-342900">
              <a:lnSpc>
                <a:spcPct val="114000"/>
              </a:lnSpc>
              <a:spcBef>
                <a:spcPts val="600"/>
              </a:spcBef>
              <a:spcAft>
                <a:spcPts val="600"/>
              </a:spcAft>
              <a:buFont typeface="Arial" panose="020B0604020202020204" pitchFamily="34" charset="0"/>
              <a:buChar char="•"/>
            </a:pPr>
            <a:r>
              <a:rPr kumimoji="1" lang="en-US" altLang="zh-CN" dirty="0">
                <a:ea typeface="微软雅黑" panose="020B0503020204020204" pitchFamily="34" charset="-122"/>
              </a:rPr>
              <a:t>And also SA4 provides some of the materials that SA4 has done some of the studies for example </a:t>
            </a:r>
            <a:r>
              <a:rPr kumimoji="1" lang="en-CA" altLang="zh-CN" dirty="0">
                <a:ea typeface="等线" panose="02010600030101010101" pitchFamily="2" charset="-122"/>
              </a:rPr>
              <a:t>d</a:t>
            </a:r>
            <a:r>
              <a:rPr lang="en-CA" altLang="zh-CN" sz="1800" dirty="0">
                <a:effectLst/>
                <a:ea typeface="等线" panose="02010600030101010101" pitchFamily="2" charset="-122"/>
              </a:rPr>
              <a:t>efining a traffic model for AI/ML in R20.</a:t>
            </a:r>
            <a:endParaRPr kumimoji="1" lang="zh-CN" altLang="en-US" dirty="0">
              <a:ea typeface="微软雅黑" panose="020B0503020204020204" pitchFamily="34" charset="-122"/>
            </a:endParaRPr>
          </a:p>
          <a:p>
            <a:pPr marL="0" indent="0" algn="l">
              <a:lnSpc>
                <a:spcPct val="114000"/>
              </a:lnSpc>
              <a:spcBef>
                <a:spcPts val="600"/>
              </a:spcBef>
              <a:spcAft>
                <a:spcPts val="600"/>
              </a:spcAft>
              <a:buFont typeface="Arial" panose="020B0604020202020204" pitchFamily="34" charset="0"/>
              <a:buNone/>
            </a:pPr>
            <a:endParaRPr kumimoji="1" lang="en-US" altLang="zh-CN" sz="1600" dirty="0">
              <a:ea typeface="微软雅黑" panose="020B0503020204020204" pitchFamily="34" charset="-122"/>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566028"/>
            <a:ext cx="11185359" cy="952892"/>
          </a:xfrm>
        </p:spPr>
        <p:txBody>
          <a:bodyPr/>
          <a:lstStyle/>
          <a:p>
            <a:r>
              <a:rPr lang="en-US" sz="3200" b="1" dirty="0"/>
              <a:t>SA1 has already kick off the AI traffic related study</a:t>
            </a:r>
          </a:p>
        </p:txBody>
      </p:sp>
      <p:sp>
        <p:nvSpPr>
          <p:cNvPr id="8" name="文本框 7">
            <a:extLst>
              <a:ext uri="{FF2B5EF4-FFF2-40B4-BE49-F238E27FC236}">
                <a16:creationId xmlns:a16="http://schemas.microsoft.com/office/drawing/2014/main" id="{25955094-6606-4344-B8CE-C371F94CE40C}"/>
              </a:ext>
            </a:extLst>
          </p:cNvPr>
          <p:cNvSpPr txBox="1"/>
          <p:nvPr/>
        </p:nvSpPr>
        <p:spPr>
          <a:xfrm>
            <a:off x="245036" y="1779789"/>
            <a:ext cx="11701928" cy="697563"/>
          </a:xfrm>
          <a:prstGeom prst="rect">
            <a:avLst/>
          </a:prstGeom>
          <a:noFill/>
        </p:spPr>
        <p:txBody>
          <a:bodyPr wrap="square" rtlCol="0">
            <a:spAutoFit/>
          </a:bodyPr>
          <a:lstStyle/>
          <a:p>
            <a:pPr marL="342900" indent="-342900">
              <a:lnSpc>
                <a:spcPct val="114000"/>
              </a:lnSpc>
              <a:spcBef>
                <a:spcPts val="600"/>
              </a:spcBef>
              <a:spcAft>
                <a:spcPts val="600"/>
              </a:spcAft>
              <a:buFont typeface="Arial" panose="020B0604020202020204" pitchFamily="34" charset="0"/>
              <a:buChar char="•"/>
            </a:pPr>
            <a:r>
              <a:rPr kumimoji="1" lang="en-US" altLang="zh-CN" dirty="0">
                <a:ea typeface="微软雅黑" panose="020B0503020204020204" pitchFamily="34" charset="-122"/>
              </a:rPr>
              <a:t>In SA1, some of the agreed PRs are related to AI traffic requirements. These </a:t>
            </a:r>
            <a:r>
              <a:rPr kumimoji="1" lang="en-US" altLang="zh-CN" b="1" dirty="0">
                <a:ea typeface="微软雅黑" panose="020B0503020204020204" pitchFamily="34" charset="-122"/>
              </a:rPr>
              <a:t>requirements </a:t>
            </a:r>
            <a:r>
              <a:rPr kumimoji="1" lang="en-US" altLang="zh-CN" dirty="0">
                <a:ea typeface="微软雅黑" panose="020B0503020204020204" pitchFamily="34" charset="-122"/>
              </a:rPr>
              <a:t>focus on AI inference or training related requirements, not for AI media traffic. </a:t>
            </a:r>
          </a:p>
        </p:txBody>
      </p:sp>
      <p:graphicFrame>
        <p:nvGraphicFramePr>
          <p:cNvPr id="2" name="表格 1">
            <a:extLst>
              <a:ext uri="{FF2B5EF4-FFF2-40B4-BE49-F238E27FC236}">
                <a16:creationId xmlns:a16="http://schemas.microsoft.com/office/drawing/2014/main" id="{FD0F2AC4-82F4-4EE1-8770-1FB74AE8330D}"/>
              </a:ext>
            </a:extLst>
          </p:cNvPr>
          <p:cNvGraphicFramePr>
            <a:graphicFrameLocks noGrp="1"/>
          </p:cNvGraphicFramePr>
          <p:nvPr>
            <p:extLst>
              <p:ext uri="{D42A27DB-BD31-4B8C-83A1-F6EECF244321}">
                <p14:modId xmlns:p14="http://schemas.microsoft.com/office/powerpoint/2010/main" val="1751814665"/>
              </p:ext>
            </p:extLst>
          </p:nvPr>
        </p:nvGraphicFramePr>
        <p:xfrm>
          <a:off x="465138" y="4658686"/>
          <a:ext cx="11481826" cy="1219200"/>
        </p:xfrm>
        <a:graphic>
          <a:graphicData uri="http://schemas.openxmlformats.org/drawingml/2006/table">
            <a:tbl>
              <a:tblPr firstRow="1" firstCol="1" bandRow="1"/>
              <a:tblGrid>
                <a:gridCol w="1821394">
                  <a:extLst>
                    <a:ext uri="{9D8B030D-6E8A-4147-A177-3AD203B41FA5}">
                      <a16:colId xmlns:a16="http://schemas.microsoft.com/office/drawing/2014/main" val="165786987"/>
                    </a:ext>
                  </a:extLst>
                </a:gridCol>
                <a:gridCol w="1699609">
                  <a:extLst>
                    <a:ext uri="{9D8B030D-6E8A-4147-A177-3AD203B41FA5}">
                      <a16:colId xmlns:a16="http://schemas.microsoft.com/office/drawing/2014/main" val="3864782427"/>
                    </a:ext>
                  </a:extLst>
                </a:gridCol>
                <a:gridCol w="1802451">
                  <a:extLst>
                    <a:ext uri="{9D8B030D-6E8A-4147-A177-3AD203B41FA5}">
                      <a16:colId xmlns:a16="http://schemas.microsoft.com/office/drawing/2014/main" val="85487995"/>
                    </a:ext>
                  </a:extLst>
                </a:gridCol>
                <a:gridCol w="2428978">
                  <a:extLst>
                    <a:ext uri="{9D8B030D-6E8A-4147-A177-3AD203B41FA5}">
                      <a16:colId xmlns:a16="http://schemas.microsoft.com/office/drawing/2014/main" val="2877362996"/>
                    </a:ext>
                  </a:extLst>
                </a:gridCol>
                <a:gridCol w="1714493">
                  <a:extLst>
                    <a:ext uri="{9D8B030D-6E8A-4147-A177-3AD203B41FA5}">
                      <a16:colId xmlns:a16="http://schemas.microsoft.com/office/drawing/2014/main" val="3609520084"/>
                    </a:ext>
                  </a:extLst>
                </a:gridCol>
                <a:gridCol w="2014901">
                  <a:extLst>
                    <a:ext uri="{9D8B030D-6E8A-4147-A177-3AD203B41FA5}">
                      <a16:colId xmlns:a16="http://schemas.microsoft.com/office/drawing/2014/main" val="1041132629"/>
                    </a:ext>
                  </a:extLst>
                </a:gridCol>
              </a:tblGrid>
              <a:tr h="126871">
                <a:tc>
                  <a:txBody>
                    <a:bodyPr/>
                    <a:lstStyle/>
                    <a:p>
                      <a:pPr algn="ctr" hangingPunct="0">
                        <a:spcBef>
                          <a:spcPts val="300"/>
                        </a:spcBef>
                        <a:spcAft>
                          <a:spcPts val="900"/>
                        </a:spcAft>
                      </a:pPr>
                      <a:r>
                        <a:rPr lang="en-US" sz="1000" b="0">
                          <a:effectLst/>
                          <a:latin typeface="Arial" panose="020B0604020202020204" pitchFamily="34" charset="0"/>
                          <a:ea typeface="Calibri" panose="020F0502020204030204" pitchFamily="34" charset="0"/>
                          <a:cs typeface="Times New Roman" panose="02020603050405020304" pitchFamily="18" charset="0"/>
                        </a:rPr>
                        <a:t>Traffic Type</a:t>
                      </a:r>
                      <a:endParaRPr lang="zh-CN"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900"/>
                        </a:spcAft>
                      </a:pPr>
                      <a:r>
                        <a:rPr lang="en-US" sz="1000" b="0">
                          <a:effectLst/>
                          <a:latin typeface="Arial" panose="020B0604020202020204" pitchFamily="34" charset="0"/>
                          <a:ea typeface="Calibri" panose="020F0502020204030204" pitchFamily="34" charset="0"/>
                          <a:cs typeface="Times New Roman" panose="02020603050405020304" pitchFamily="18" charset="0"/>
                        </a:rPr>
                        <a:t>Burst size</a:t>
                      </a:r>
                      <a:endParaRPr lang="zh-CN"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900"/>
                        </a:spcAft>
                      </a:pPr>
                      <a:r>
                        <a:rPr lang="en-US" sz="1000" b="0" dirty="0">
                          <a:effectLst/>
                          <a:latin typeface="Arial" panose="020B0604020202020204" pitchFamily="34" charset="0"/>
                          <a:ea typeface="Calibri" panose="020F0502020204030204" pitchFamily="34" charset="0"/>
                          <a:cs typeface="Times New Roman" panose="02020603050405020304" pitchFamily="18" charset="0"/>
                        </a:rPr>
                        <a:t>Max Allowed latency for a burst(note)</a:t>
                      </a:r>
                      <a:endParaRPr lang="zh-CN" sz="11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900"/>
                        </a:spcAft>
                      </a:pPr>
                      <a:r>
                        <a:rPr lang="en-US" sz="1000" b="0" dirty="0">
                          <a:effectLst/>
                          <a:latin typeface="Arial" panose="020B0604020202020204" pitchFamily="34" charset="0"/>
                          <a:ea typeface="Calibri" panose="020F0502020204030204" pitchFamily="34" charset="0"/>
                          <a:cs typeface="Times New Roman" panose="02020603050405020304" pitchFamily="18" charset="0"/>
                        </a:rPr>
                        <a:t>Service bit rate: user-experienced data rate</a:t>
                      </a:r>
                      <a:endParaRPr lang="zh-CN" sz="11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900"/>
                        </a:spcAft>
                      </a:pPr>
                      <a:r>
                        <a:rPr lang="en-US" sz="1000" b="0" dirty="0">
                          <a:effectLst/>
                          <a:latin typeface="Arial" panose="020B0604020202020204" pitchFamily="34" charset="0"/>
                          <a:ea typeface="等线" panose="02010600030101010101" pitchFamily="2" charset="-122"/>
                          <a:cs typeface="Times New Roman" panose="02020603050405020304" pitchFamily="18" charset="0"/>
                        </a:rPr>
                        <a:t>Delay(note)</a:t>
                      </a:r>
                      <a:endParaRPr lang="zh-CN" sz="11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900"/>
                        </a:spcAft>
                      </a:pPr>
                      <a:r>
                        <a:rPr lang="en-US" sz="1000" b="0">
                          <a:effectLst/>
                          <a:latin typeface="Arial" panose="020B0604020202020204" pitchFamily="34" charset="0"/>
                          <a:ea typeface="等线" panose="02010600030101010101" pitchFamily="2" charset="-122"/>
                          <a:cs typeface="Times New Roman" panose="02020603050405020304" pitchFamily="18" charset="0"/>
                        </a:rPr>
                        <a:t>Average packet size</a:t>
                      </a:r>
                      <a:endParaRPr lang="zh-CN"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2235219"/>
                  </a:ext>
                </a:extLst>
              </a:tr>
              <a:tr h="63435">
                <a:tc>
                  <a:txBody>
                    <a:bodyPr/>
                    <a:lstStyle/>
                    <a:p>
                      <a:pPr algn="ctr" hangingPunct="0">
                        <a:spcBef>
                          <a:spcPts val="300"/>
                        </a:spcBef>
                        <a:spcAft>
                          <a:spcPts val="900"/>
                        </a:spcAft>
                      </a:pPr>
                      <a:r>
                        <a:rPr lang="en-US" sz="1000" b="0">
                          <a:effectLst/>
                          <a:latin typeface="Arial" panose="020B0604020202020204" pitchFamily="34" charset="0"/>
                          <a:ea typeface="等线" panose="02010600030101010101" pitchFamily="2" charset="-122"/>
                          <a:cs typeface="Times New Roman" panose="02020603050405020304" pitchFamily="18" charset="0"/>
                        </a:rPr>
                        <a:t>Image based GenAI app</a:t>
                      </a:r>
                      <a:endParaRPr lang="zh-CN"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900"/>
                        </a:spcAft>
                      </a:pPr>
                      <a:r>
                        <a:rPr lang="en-US" sz="1000" b="0">
                          <a:effectLst/>
                          <a:latin typeface="Arial" panose="020B0604020202020204" pitchFamily="34" charset="0"/>
                          <a:ea typeface="等线" panose="02010600030101010101" pitchFamily="2" charset="-122"/>
                          <a:cs typeface="Times New Roman" panose="02020603050405020304" pitchFamily="18" charset="0"/>
                        </a:rPr>
                        <a:t>400 KB</a:t>
                      </a:r>
                      <a:endParaRPr lang="zh-CN"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900"/>
                        </a:spcAft>
                      </a:pPr>
                      <a:r>
                        <a:rPr lang="en-US" sz="1000" b="0">
                          <a:effectLst/>
                          <a:latin typeface="Arial" panose="020B0604020202020204" pitchFamily="34" charset="0"/>
                          <a:ea typeface="等线" panose="02010600030101010101" pitchFamily="2" charset="-122"/>
                          <a:cs typeface="Times New Roman" panose="02020603050405020304" pitchFamily="18" charset="0"/>
                        </a:rPr>
                        <a:t>50 ms</a:t>
                      </a:r>
                      <a:endParaRPr lang="zh-CN"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900"/>
                        </a:spcAft>
                      </a:pPr>
                      <a:r>
                        <a:rPr lang="en-US" sz="1000" b="0" dirty="0">
                          <a:effectLst/>
                          <a:latin typeface="Arial" panose="020B0604020202020204" pitchFamily="34" charset="0"/>
                          <a:ea typeface="等线" panose="02010600030101010101" pitchFamily="2" charset="-122"/>
                          <a:cs typeface="Times New Roman" panose="02020603050405020304" pitchFamily="18" charset="0"/>
                        </a:rPr>
                        <a:t>64 Mbps</a:t>
                      </a:r>
                      <a:endParaRPr lang="zh-CN" sz="11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900"/>
                        </a:spcAft>
                      </a:pPr>
                      <a:r>
                        <a:rPr lang="en-US" sz="1000" b="0">
                          <a:effectLst/>
                          <a:latin typeface="Arial" panose="020B0604020202020204" pitchFamily="34" charset="0"/>
                          <a:ea typeface="等线" panose="02010600030101010101" pitchFamily="2" charset="-122"/>
                          <a:cs typeface="Times New Roman" panose="02020603050405020304" pitchFamily="18" charset="0"/>
                        </a:rPr>
                        <a:t>20 ms</a:t>
                      </a:r>
                      <a:endParaRPr lang="zh-CN"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900"/>
                        </a:spcAft>
                      </a:pPr>
                      <a:r>
                        <a:rPr lang="en-US" sz="1000" b="0" dirty="0">
                          <a:effectLst/>
                          <a:latin typeface="Arial" panose="020B0604020202020204" pitchFamily="34" charset="0"/>
                          <a:ea typeface="等线" panose="02010600030101010101" pitchFamily="2" charset="-122"/>
                          <a:cs typeface="Times New Roman" panose="02020603050405020304" pitchFamily="18" charset="0"/>
                        </a:rPr>
                        <a:t>&gt; 800B</a:t>
                      </a:r>
                      <a:endParaRPr lang="zh-CN" sz="11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1195109"/>
                  </a:ext>
                </a:extLst>
              </a:tr>
              <a:tr h="63435">
                <a:tc>
                  <a:txBody>
                    <a:bodyPr/>
                    <a:lstStyle/>
                    <a:p>
                      <a:pPr algn="ctr" hangingPunct="0">
                        <a:spcBef>
                          <a:spcPts val="300"/>
                        </a:spcBef>
                        <a:spcAft>
                          <a:spcPts val="900"/>
                        </a:spcAft>
                      </a:pPr>
                      <a:r>
                        <a:rPr lang="en-US" sz="1000" b="0">
                          <a:effectLst/>
                          <a:latin typeface="Arial" panose="020B0604020202020204" pitchFamily="34" charset="0"/>
                          <a:ea typeface="等线" panose="02010600030101010101" pitchFamily="2" charset="-122"/>
                          <a:cs typeface="Times New Roman" panose="02020603050405020304" pitchFamily="18" charset="0"/>
                        </a:rPr>
                        <a:t>Video based GenAI app</a:t>
                      </a:r>
                      <a:endParaRPr lang="zh-CN"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900"/>
                        </a:spcAft>
                      </a:pPr>
                      <a:r>
                        <a:rPr lang="en-US" sz="1000" b="0">
                          <a:effectLst/>
                          <a:latin typeface="Arial" panose="020B0604020202020204" pitchFamily="34" charset="0"/>
                          <a:ea typeface="等线" panose="02010600030101010101" pitchFamily="2" charset="-122"/>
                          <a:cs typeface="Times New Roman" panose="02020603050405020304" pitchFamily="18" charset="0"/>
                        </a:rPr>
                        <a:t>20 MB</a:t>
                      </a:r>
                      <a:endParaRPr lang="zh-CN"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900"/>
                        </a:spcAft>
                      </a:pPr>
                      <a:r>
                        <a:rPr lang="en-US" sz="1000" b="0">
                          <a:effectLst/>
                          <a:latin typeface="Arial" panose="020B0604020202020204" pitchFamily="34" charset="0"/>
                          <a:ea typeface="等线" panose="02010600030101010101" pitchFamily="2" charset="-122"/>
                          <a:cs typeface="Times New Roman" panose="02020603050405020304" pitchFamily="18" charset="0"/>
                        </a:rPr>
                        <a:t>400 ms</a:t>
                      </a:r>
                      <a:endParaRPr lang="zh-CN"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900"/>
                        </a:spcAft>
                      </a:pPr>
                      <a:r>
                        <a:rPr lang="en-US" sz="1000" b="0">
                          <a:effectLst/>
                          <a:latin typeface="Arial" panose="020B0604020202020204" pitchFamily="34" charset="0"/>
                          <a:ea typeface="等线" panose="02010600030101010101" pitchFamily="2" charset="-122"/>
                          <a:cs typeface="Times New Roman" panose="02020603050405020304" pitchFamily="18" charset="0"/>
                        </a:rPr>
                        <a:t>400 Mbps</a:t>
                      </a:r>
                      <a:endParaRPr lang="zh-CN"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900"/>
                        </a:spcAft>
                      </a:pPr>
                      <a:r>
                        <a:rPr lang="en-US" sz="1000" b="0">
                          <a:effectLst/>
                          <a:latin typeface="Arial" panose="020B0604020202020204" pitchFamily="34" charset="0"/>
                          <a:ea typeface="等线" panose="02010600030101010101" pitchFamily="2" charset="-122"/>
                          <a:cs typeface="Times New Roman" panose="02020603050405020304" pitchFamily="18" charset="0"/>
                        </a:rPr>
                        <a:t>20 ms</a:t>
                      </a:r>
                      <a:endParaRPr lang="zh-CN"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900"/>
                        </a:spcAft>
                      </a:pPr>
                      <a:r>
                        <a:rPr lang="en-US" sz="1000" b="0">
                          <a:effectLst/>
                          <a:latin typeface="Arial" panose="020B0604020202020204" pitchFamily="34" charset="0"/>
                          <a:ea typeface="等线" panose="02010600030101010101" pitchFamily="2" charset="-122"/>
                          <a:cs typeface="Times New Roman" panose="02020603050405020304" pitchFamily="18" charset="0"/>
                        </a:rPr>
                        <a:t>&gt; 800B</a:t>
                      </a:r>
                      <a:endParaRPr lang="zh-CN"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9092486"/>
                  </a:ext>
                </a:extLst>
              </a:tr>
              <a:tr h="63435">
                <a:tc>
                  <a:txBody>
                    <a:bodyPr/>
                    <a:lstStyle/>
                    <a:p>
                      <a:pPr algn="ctr" hangingPunct="0">
                        <a:spcBef>
                          <a:spcPts val="300"/>
                        </a:spcBef>
                        <a:spcAft>
                          <a:spcPts val="900"/>
                        </a:spcAft>
                      </a:pPr>
                      <a:r>
                        <a:rPr lang="en-US" sz="1000" b="0">
                          <a:effectLst/>
                          <a:latin typeface="Arial" panose="020B0604020202020204" pitchFamily="34" charset="0"/>
                          <a:ea typeface="等线" panose="02010600030101010101" pitchFamily="2" charset="-122"/>
                          <a:cs typeface="Times New Roman" panose="02020603050405020304" pitchFamily="18" charset="0"/>
                        </a:rPr>
                        <a:t>chatbot</a:t>
                      </a:r>
                      <a:endParaRPr lang="zh-CN"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900"/>
                        </a:spcAft>
                      </a:pPr>
                      <a:r>
                        <a:rPr lang="en-US" sz="1000" b="0">
                          <a:effectLst/>
                          <a:latin typeface="Arial" panose="020B0604020202020204" pitchFamily="34" charset="0"/>
                          <a:ea typeface="等线" panose="02010600030101010101" pitchFamily="2" charset="-122"/>
                          <a:cs typeface="Times New Roman" panose="02020603050405020304" pitchFamily="18" charset="0"/>
                        </a:rPr>
                        <a:t>0.5 KB</a:t>
                      </a:r>
                      <a:endParaRPr lang="zh-CN"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900"/>
                        </a:spcAft>
                      </a:pPr>
                      <a:r>
                        <a:rPr lang="en-US" sz="1000" b="0">
                          <a:effectLst/>
                          <a:latin typeface="Arial" panose="020B0604020202020204" pitchFamily="34" charset="0"/>
                          <a:ea typeface="等线" panose="02010600030101010101" pitchFamily="2" charset="-122"/>
                          <a:cs typeface="Times New Roman" panose="02020603050405020304" pitchFamily="18" charset="0"/>
                        </a:rPr>
                        <a:t>20 ms</a:t>
                      </a:r>
                      <a:endParaRPr lang="zh-CN"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900"/>
                        </a:spcAft>
                      </a:pPr>
                      <a:r>
                        <a:rPr lang="en-US" sz="1000" b="0">
                          <a:effectLst/>
                          <a:latin typeface="Arial" panose="020B0604020202020204" pitchFamily="34" charset="0"/>
                          <a:ea typeface="等线" panose="02010600030101010101" pitchFamily="2" charset="-122"/>
                          <a:cs typeface="Times New Roman" panose="02020603050405020304" pitchFamily="18" charset="0"/>
                        </a:rPr>
                        <a:t>200 Kbps</a:t>
                      </a:r>
                      <a:endParaRPr lang="zh-CN"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900"/>
                        </a:spcAft>
                      </a:pPr>
                      <a:r>
                        <a:rPr lang="en-US" sz="1000" b="0">
                          <a:effectLst/>
                          <a:latin typeface="Arial" panose="020B0604020202020204" pitchFamily="34" charset="0"/>
                          <a:ea typeface="等线" panose="02010600030101010101" pitchFamily="2" charset="-122"/>
                          <a:cs typeface="Times New Roman" panose="02020603050405020304" pitchFamily="18" charset="0"/>
                        </a:rPr>
                        <a:t>30 ms</a:t>
                      </a:r>
                      <a:endParaRPr lang="zh-CN"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900"/>
                        </a:spcAft>
                      </a:pPr>
                      <a:r>
                        <a:rPr lang="en-US" sz="1000" b="0">
                          <a:effectLst/>
                          <a:latin typeface="Arial" panose="020B0604020202020204" pitchFamily="34" charset="0"/>
                          <a:ea typeface="等线" panose="02010600030101010101" pitchFamily="2" charset="-122"/>
                          <a:cs typeface="Times New Roman" panose="02020603050405020304" pitchFamily="18" charset="0"/>
                        </a:rPr>
                        <a:t>&lt; 800B</a:t>
                      </a:r>
                      <a:endParaRPr lang="zh-CN"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24530376"/>
                  </a:ext>
                </a:extLst>
              </a:tr>
              <a:tr h="190306">
                <a:tc gridSpan="6">
                  <a:txBody>
                    <a:bodyPr/>
                    <a:lstStyle/>
                    <a:p>
                      <a:pPr marL="540385" indent="-540385" hangingPunct="0"/>
                      <a:r>
                        <a:rPr lang="en-US" sz="1000" dirty="0">
                          <a:effectLst/>
                          <a:latin typeface="Arial" panose="020B0604020202020204" pitchFamily="34" charset="0"/>
                          <a:ea typeface="Times New Roman" panose="02020603050405020304" pitchFamily="18" charset="0"/>
                          <a:cs typeface="Times New Roman" panose="02020603050405020304" pitchFamily="18" charset="0"/>
                        </a:rPr>
                        <a:t>Note:	meanings of some KPIs:</a:t>
                      </a:r>
                      <a:endParaRPr lang="zh-CN" sz="105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indent="-540385" hangingPunct="0"/>
                      <a:r>
                        <a:rPr lang="en-US" sz="1000" dirty="0">
                          <a:effectLst/>
                          <a:latin typeface="Arial" panose="020B0604020202020204" pitchFamily="34" charset="0"/>
                          <a:ea typeface="等线" panose="02010600030101010101" pitchFamily="2" charset="-122"/>
                          <a:cs typeface="Times New Roman" panose="02020603050405020304" pitchFamily="18" charset="0"/>
                        </a:rPr>
                        <a:t>max allowed latency for a burst: max latency for sending out the whole packets within a burst</a:t>
                      </a:r>
                      <a:endParaRPr lang="zh-CN" sz="105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indent="-540385" hangingPunct="0"/>
                      <a:r>
                        <a:rPr lang="en-US" sz="1000" dirty="0">
                          <a:effectLst/>
                          <a:latin typeface="Arial" panose="020B0604020202020204" pitchFamily="34" charset="0"/>
                          <a:ea typeface="等线" panose="02010600030101010101" pitchFamily="2" charset="-122"/>
                          <a:cs typeface="Times New Roman" panose="02020603050405020304" pitchFamily="18" charset="0"/>
                        </a:rPr>
                        <a:t>delay: transmission latency of a packet</a:t>
                      </a:r>
                      <a:endParaRPr lang="zh-CN" sz="105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133301098"/>
                  </a:ext>
                </a:extLst>
              </a:tr>
            </a:tbl>
          </a:graphicData>
        </a:graphic>
      </p:graphicFrame>
      <p:sp>
        <p:nvSpPr>
          <p:cNvPr id="3" name="Rectangle 1">
            <a:extLst>
              <a:ext uri="{FF2B5EF4-FFF2-40B4-BE49-F238E27FC236}">
                <a16:creationId xmlns:a16="http://schemas.microsoft.com/office/drawing/2014/main" id="{392D76E2-E985-4F83-A90B-A07C61A130D6}"/>
              </a:ext>
            </a:extLst>
          </p:cNvPr>
          <p:cNvSpPr>
            <a:spLocks noChangeArrowheads="1"/>
          </p:cNvSpPr>
          <p:nvPr/>
        </p:nvSpPr>
        <p:spPr bwMode="auto">
          <a:xfrm>
            <a:off x="355086" y="4094151"/>
            <a:ext cx="10720222" cy="276999"/>
          </a:xfrm>
          <a:prstGeom prst="rect">
            <a:avLst/>
          </a:prstGeom>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zh-CN" sz="1200" dirty="0">
                <a:latin typeface="Times New Roman" panose="02020603050405020304" pitchFamily="18" charset="0"/>
              </a:rPr>
              <a:t>[PR 6.26.6-1] 6G system shall provide efficient QoS assurance mechanisms for different types of application traffic, with the KPI summarized below</a:t>
            </a:r>
            <a:r>
              <a:rPr kumimoji="0" lang="en-US" altLang="zh-CN" sz="1100" b="0" i="0" u="none" strike="noStrike" cap="none" normalizeH="0" baseline="0" dirty="0">
                <a:ln>
                  <a:noFill/>
                </a:ln>
                <a:solidFill>
                  <a:schemeClr val="tx1"/>
                </a:solidFill>
                <a:effectLst/>
                <a:latin typeface="Arial" panose="020B0604020202020204" pitchFamily="34" charset="0"/>
                <a:ea typeface="等线" panose="02010600030101010101" pitchFamily="2" charset="-122"/>
              </a:rPr>
              <a:t>:</a:t>
            </a:r>
            <a:endParaRPr kumimoji="0" lang="en-US" altLang="zh-CN" sz="700" b="0" i="0" u="none" strike="noStrike" cap="none" normalizeH="0" baseline="0" dirty="0">
              <a:ln>
                <a:noFill/>
              </a:ln>
              <a:solidFill>
                <a:schemeClr val="tx1"/>
              </a:solidFill>
              <a:effectLst/>
              <a:latin typeface="Arial" panose="020B0604020202020204" pitchFamily="34" charset="0"/>
            </a:endParaRPr>
          </a:p>
        </p:txBody>
      </p:sp>
      <p:sp>
        <p:nvSpPr>
          <p:cNvPr id="12" name="文本框 11">
            <a:extLst>
              <a:ext uri="{FF2B5EF4-FFF2-40B4-BE49-F238E27FC236}">
                <a16:creationId xmlns:a16="http://schemas.microsoft.com/office/drawing/2014/main" id="{645098AE-26E3-4282-8188-09FBDD3EEE48}"/>
              </a:ext>
            </a:extLst>
          </p:cNvPr>
          <p:cNvSpPr txBox="1"/>
          <p:nvPr/>
        </p:nvSpPr>
        <p:spPr>
          <a:xfrm>
            <a:off x="465138" y="4350909"/>
            <a:ext cx="11481826" cy="307777"/>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dirty="0">
                <a:ln>
                  <a:noFill/>
                </a:ln>
                <a:solidFill>
                  <a:schemeClr val="tx1"/>
                </a:solidFill>
                <a:effectLst/>
                <a:latin typeface="Arial" panose="020B0604020202020204" pitchFamily="34" charset="0"/>
                <a:ea typeface="等线" panose="02010600030101010101" pitchFamily="2" charset="-122"/>
                <a:cs typeface="Arial" panose="020B0604020202020204" pitchFamily="34" charset="0"/>
              </a:rPr>
              <a:t>Table 6.26.6-1: Required KPIs for </a:t>
            </a:r>
            <a:r>
              <a:rPr kumimoji="0" lang="en-US" altLang="zh-CN" sz="1400" b="1" i="0" u="none" strike="noStrike" cap="none" normalizeH="0" baseline="0" dirty="0" err="1">
                <a:ln>
                  <a:noFill/>
                </a:ln>
                <a:solidFill>
                  <a:schemeClr val="tx1"/>
                </a:solidFill>
                <a:effectLst/>
                <a:latin typeface="Arial" panose="020B0604020202020204" pitchFamily="34" charset="0"/>
                <a:ea typeface="等线" panose="02010600030101010101" pitchFamily="2" charset="-122"/>
                <a:cs typeface="Arial" panose="020B0604020202020204" pitchFamily="34" charset="0"/>
              </a:rPr>
              <a:t>GenAI</a:t>
            </a:r>
            <a:r>
              <a:rPr kumimoji="0" lang="en-US" altLang="zh-CN" sz="1400" b="1" i="0" u="none" strike="noStrike" cap="none" normalizeH="0" baseline="0" dirty="0">
                <a:ln>
                  <a:noFill/>
                </a:ln>
                <a:solidFill>
                  <a:schemeClr val="tx1"/>
                </a:solidFill>
                <a:effectLst/>
                <a:latin typeface="Arial" panose="020B0604020202020204" pitchFamily="34" charset="0"/>
                <a:ea typeface="等线" panose="02010600030101010101" pitchFamily="2" charset="-122"/>
                <a:cs typeface="Arial" panose="020B0604020202020204" pitchFamily="34" charset="0"/>
              </a:rPr>
              <a:t> applications</a:t>
            </a:r>
            <a:endParaRPr kumimoji="0" lang="en-US" altLang="zh-CN" sz="600" b="0" i="0" u="none" strike="noStrike" cap="none" normalizeH="0" baseline="0" dirty="0">
              <a:ln>
                <a:noFill/>
              </a:ln>
              <a:solidFill>
                <a:schemeClr val="tx1"/>
              </a:solidFill>
              <a:effectLst/>
            </a:endParaRPr>
          </a:p>
        </p:txBody>
      </p:sp>
      <p:sp>
        <p:nvSpPr>
          <p:cNvPr id="14" name="文本框 13">
            <a:extLst>
              <a:ext uri="{FF2B5EF4-FFF2-40B4-BE49-F238E27FC236}">
                <a16:creationId xmlns:a16="http://schemas.microsoft.com/office/drawing/2014/main" id="{86546DFF-2DB2-479A-AF98-0FE92498B6E9}"/>
              </a:ext>
            </a:extLst>
          </p:cNvPr>
          <p:cNvSpPr txBox="1"/>
          <p:nvPr/>
        </p:nvSpPr>
        <p:spPr>
          <a:xfrm>
            <a:off x="355086" y="2474392"/>
            <a:ext cx="11481827" cy="461665"/>
          </a:xfrm>
          <a:prstGeom prst="rect">
            <a:avLst/>
          </a:prstGeom>
          <a:noFill/>
        </p:spPr>
        <p:txBody>
          <a:bodyPr wrap="square">
            <a:spAutoFit/>
          </a:bodyPr>
          <a:lstStyle/>
          <a:p>
            <a:pPr fontAlgn="auto" hangingPunct="1">
              <a:spcBef>
                <a:spcPts val="600"/>
              </a:spcBef>
              <a:spcAft>
                <a:spcPts val="900"/>
              </a:spcAft>
            </a:pPr>
            <a:r>
              <a:rPr lang="en-US" altLang="zh-CN" sz="1200" dirty="0">
                <a:effectLst/>
                <a:latin typeface="Times New Roman" panose="02020603050405020304" pitchFamily="18" charset="0"/>
                <a:ea typeface="等线" panose="02010600030101010101" pitchFamily="2" charset="-122"/>
              </a:rPr>
              <a:t>[PR 6.26.6-2] Subject to operator’s policy, agreement with authorized 3</a:t>
            </a:r>
            <a:r>
              <a:rPr lang="en-US" altLang="zh-CN" sz="1200" baseline="30000" dirty="0">
                <a:effectLst/>
                <a:latin typeface="Times New Roman" panose="02020603050405020304" pitchFamily="18" charset="0"/>
                <a:ea typeface="等线" panose="02010600030101010101" pitchFamily="2" charset="-122"/>
              </a:rPr>
              <a:t>rd</a:t>
            </a:r>
            <a:r>
              <a:rPr lang="en-US" altLang="zh-CN" sz="1200" dirty="0">
                <a:effectLst/>
                <a:latin typeface="Times New Roman" panose="02020603050405020304" pitchFamily="18" charset="0"/>
                <a:ea typeface="等线" panose="02010600030101010101" pitchFamily="2" charset="-122"/>
              </a:rPr>
              <a:t> party and user consent, 6G network shall be able to be aware of the burst characteristics (e.g. Burst Data Rate) in traffic and provide mechanisms to optimize resource efficiency and assure user experience when handling such traffic.</a:t>
            </a:r>
            <a:endParaRPr lang="zh-CN" altLang="zh-CN" sz="1200" dirty="0">
              <a:effectLst/>
              <a:latin typeface="Times New Roman" panose="02020603050405020304" pitchFamily="18" charset="0"/>
              <a:ea typeface="Times New Roman" panose="02020603050405020304" pitchFamily="18" charset="0"/>
            </a:endParaRPr>
          </a:p>
        </p:txBody>
      </p:sp>
      <p:sp>
        <p:nvSpPr>
          <p:cNvPr id="17" name="文本框 16">
            <a:extLst>
              <a:ext uri="{FF2B5EF4-FFF2-40B4-BE49-F238E27FC236}">
                <a16:creationId xmlns:a16="http://schemas.microsoft.com/office/drawing/2014/main" id="{26E3208B-BAF7-461D-9DE8-D460D906B8D4}"/>
              </a:ext>
            </a:extLst>
          </p:cNvPr>
          <p:cNvSpPr txBox="1"/>
          <p:nvPr/>
        </p:nvSpPr>
        <p:spPr>
          <a:xfrm>
            <a:off x="355087" y="2910792"/>
            <a:ext cx="11481826" cy="461665"/>
          </a:xfrm>
          <a:prstGeom prst="rect">
            <a:avLst/>
          </a:prstGeom>
          <a:noFill/>
        </p:spPr>
        <p:txBody>
          <a:bodyPr wrap="square">
            <a:spAutoFit/>
          </a:bodyPr>
          <a:lstStyle/>
          <a:p>
            <a:pPr hangingPunct="0">
              <a:spcAft>
                <a:spcPts val="900"/>
              </a:spcAft>
            </a:pPr>
            <a:r>
              <a:rPr lang="en-US" altLang="zh-CN" sz="1200" dirty="0">
                <a:effectLst/>
                <a:latin typeface="Times New Roman" panose="02020603050405020304" pitchFamily="18" charset="0"/>
                <a:ea typeface="Calibri" panose="020F0502020204030204" pitchFamily="34" charset="0"/>
              </a:rPr>
              <a:t>[PR 6.</a:t>
            </a:r>
            <a:r>
              <a:rPr lang="en-US" altLang="zh-CN" sz="1200" dirty="0">
                <a:effectLst/>
                <a:latin typeface="Times New Roman" panose="02020603050405020304" pitchFamily="18" charset="0"/>
                <a:ea typeface="等线" panose="02010600030101010101" pitchFamily="2" charset="-122"/>
              </a:rPr>
              <a:t>52</a:t>
            </a:r>
            <a:r>
              <a:rPr lang="en-US" altLang="zh-CN" sz="1200" dirty="0">
                <a:effectLst/>
                <a:latin typeface="Times New Roman" panose="02020603050405020304" pitchFamily="18" charset="0"/>
                <a:ea typeface="Calibri" panose="020F0502020204030204" pitchFamily="34" charset="0"/>
              </a:rPr>
              <a:t>.6-3] </a:t>
            </a:r>
            <a:r>
              <a:rPr lang="en-US" altLang="zh-CN" sz="1200" dirty="0">
                <a:effectLst/>
                <a:latin typeface="Times New Roman" panose="02020603050405020304" pitchFamily="18" charset="0"/>
                <a:ea typeface="Times New Roman" panose="02020603050405020304" pitchFamily="18" charset="0"/>
              </a:rPr>
              <a:t>Subject to operator’s policy, the 6G network shall be able to support dynamic QoS needed for a group of UEs (e.g. multiple robots or third party AI Agents) when traffic characteristics change is predicted to occur or has occurred (e.g. change between AI/ML model transfer and AI/ML inference result transfer).</a:t>
            </a:r>
            <a:endParaRPr lang="zh-CN" altLang="zh-CN" sz="1200" dirty="0">
              <a:effectLst/>
              <a:latin typeface="Times New Roman" panose="02020603050405020304" pitchFamily="18" charset="0"/>
              <a:ea typeface="Times New Roman" panose="02020603050405020304" pitchFamily="18" charset="0"/>
            </a:endParaRPr>
          </a:p>
        </p:txBody>
      </p:sp>
      <p:sp>
        <p:nvSpPr>
          <p:cNvPr id="18" name="文本框 17">
            <a:extLst>
              <a:ext uri="{FF2B5EF4-FFF2-40B4-BE49-F238E27FC236}">
                <a16:creationId xmlns:a16="http://schemas.microsoft.com/office/drawing/2014/main" id="{60D978FF-2736-4FC1-BA5E-6D202666533A}"/>
              </a:ext>
            </a:extLst>
          </p:cNvPr>
          <p:cNvSpPr txBox="1"/>
          <p:nvPr/>
        </p:nvSpPr>
        <p:spPr>
          <a:xfrm>
            <a:off x="245036" y="3391408"/>
            <a:ext cx="11701928" cy="697563"/>
          </a:xfrm>
          <a:prstGeom prst="rect">
            <a:avLst/>
          </a:prstGeom>
          <a:noFill/>
        </p:spPr>
        <p:txBody>
          <a:bodyPr wrap="square" rtlCol="0">
            <a:spAutoFit/>
          </a:bodyPr>
          <a:lstStyle/>
          <a:p>
            <a:pPr marL="342900" indent="-342900">
              <a:lnSpc>
                <a:spcPct val="114000"/>
              </a:lnSpc>
              <a:spcBef>
                <a:spcPts val="600"/>
              </a:spcBef>
              <a:spcAft>
                <a:spcPts val="600"/>
              </a:spcAft>
              <a:buFont typeface="Arial" panose="020B0604020202020204" pitchFamily="34" charset="0"/>
              <a:buChar char="•"/>
            </a:pPr>
            <a:r>
              <a:rPr kumimoji="1" lang="en-US" altLang="zh-CN" dirty="0">
                <a:ea typeface="微软雅黑" panose="020B0503020204020204" pitchFamily="34" charset="-122"/>
              </a:rPr>
              <a:t>Some of the agreed PRs are dedicated related to </a:t>
            </a:r>
            <a:r>
              <a:rPr kumimoji="1" lang="en-US" altLang="zh-CN" b="1" dirty="0">
                <a:ea typeface="微软雅黑" panose="020B0503020204020204" pitchFamily="34" charset="-122"/>
              </a:rPr>
              <a:t>AI media traffic requirements</a:t>
            </a:r>
            <a:r>
              <a:rPr kumimoji="1" lang="en-US" altLang="zh-CN" dirty="0">
                <a:ea typeface="微软雅黑" panose="020B0503020204020204" pitchFamily="34" charset="-122"/>
              </a:rPr>
              <a:t>, such as image or video, see below. </a:t>
            </a:r>
          </a:p>
        </p:txBody>
      </p:sp>
      <p:sp>
        <p:nvSpPr>
          <p:cNvPr id="11" name="文本框 10">
            <a:extLst>
              <a:ext uri="{FF2B5EF4-FFF2-40B4-BE49-F238E27FC236}">
                <a16:creationId xmlns:a16="http://schemas.microsoft.com/office/drawing/2014/main" id="{F6BB8A3B-9D31-49F8-A2B6-B122F857E81C}"/>
              </a:ext>
            </a:extLst>
          </p:cNvPr>
          <p:cNvSpPr txBox="1"/>
          <p:nvPr/>
        </p:nvSpPr>
        <p:spPr>
          <a:xfrm>
            <a:off x="245037" y="6079720"/>
            <a:ext cx="11701927" cy="646331"/>
          </a:xfrm>
          <a:prstGeom prst="rect">
            <a:avLst/>
          </a:prstGeom>
          <a:solidFill>
            <a:schemeClr val="bg1"/>
          </a:solidFill>
        </p:spPr>
        <p:txBody>
          <a:bodyPr wrap="square">
            <a:spAutoFit/>
          </a:bodyPr>
          <a:lstStyle/>
          <a:p>
            <a:pPr marL="0" marR="0" lvl="0" indent="0" algn="l" defTabSz="914400" rtl="0" eaLnBrk="0" fontAlgn="base" latinLnBrk="0" hangingPunct="0">
              <a:lnSpc>
                <a:spcPct val="100000"/>
              </a:lnSpc>
              <a:spcBef>
                <a:spcPts val="600"/>
              </a:spcBef>
              <a:spcAft>
                <a:spcPts val="600"/>
              </a:spcAft>
              <a:buClrTx/>
              <a:buSzTx/>
              <a:buFontTx/>
              <a:buNone/>
              <a:tabLst/>
              <a:defRPr/>
            </a:pPr>
            <a:r>
              <a:rPr kumimoji="1" lang="en-US" altLang="zh-CN" sz="18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cs typeface="Arial" panose="020B0604020202020204" pitchFamily="34" charset="0"/>
              </a:rPr>
              <a:t>Observation 1: </a:t>
            </a:r>
            <a:r>
              <a:rPr kumimoji="1" lang="en-US" altLang="zh-CN" sz="1800" i="0" u="none" strike="noStrike" kern="1200" cap="none" spc="0" normalizeH="0" baseline="0" noProof="0" dirty="0">
                <a:ln>
                  <a:noFill/>
                </a:ln>
                <a:effectLst/>
                <a:uLnTx/>
                <a:uFillTx/>
                <a:latin typeface="Arial" panose="020B0604020202020204" pitchFamily="34" charset="0"/>
                <a:ea typeface="微软雅黑" panose="020B0503020204020204" pitchFamily="34" charset="-122"/>
                <a:cs typeface="Arial" panose="020B0604020202020204" pitchFamily="34" charset="0"/>
              </a:rPr>
              <a:t>SA1 has already start AI traffic characteristic study, including both </a:t>
            </a:r>
            <a:r>
              <a:rPr kumimoji="1" lang="en-US" altLang="zh-CN" dirty="0">
                <a:ea typeface="微软雅黑" panose="020B0503020204020204" pitchFamily="34" charset="-122"/>
              </a:rPr>
              <a:t>general AI traffic characteristic and AI media traffic requirements. </a:t>
            </a:r>
            <a:r>
              <a:rPr kumimoji="1" lang="en-US" altLang="zh-CN" sz="1800" i="0" u="none" strike="noStrike" kern="1200" cap="none" spc="0" normalizeH="0" baseline="0" noProof="0" dirty="0">
                <a:ln>
                  <a:noFill/>
                </a:ln>
                <a:effectLst/>
                <a:uLnTx/>
                <a:uFillTx/>
                <a:latin typeface="Arial" panose="020B0604020202020204" pitchFamily="34" charset="0"/>
                <a:ea typeface="微软雅黑" panose="020B0503020204020204" pitchFamily="34" charset="-122"/>
                <a:cs typeface="Arial" panose="020B0604020202020204" pitchFamily="34" charset="0"/>
              </a:rPr>
              <a:t> </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1" y="566028"/>
            <a:ext cx="9810750" cy="952892"/>
          </a:xfrm>
        </p:spPr>
        <p:txBody>
          <a:bodyPr/>
          <a:lstStyle/>
          <a:p>
            <a:r>
              <a:rPr lang="en-US" sz="3200" b="1" dirty="0"/>
              <a:t>Experience in 5G</a:t>
            </a:r>
          </a:p>
        </p:txBody>
      </p:sp>
      <p:sp>
        <p:nvSpPr>
          <p:cNvPr id="6" name="文本框 5">
            <a:extLst>
              <a:ext uri="{FF2B5EF4-FFF2-40B4-BE49-F238E27FC236}">
                <a16:creationId xmlns:a16="http://schemas.microsoft.com/office/drawing/2014/main" id="{835474CB-14F9-4F50-82B7-A40A38A63D79}"/>
              </a:ext>
            </a:extLst>
          </p:cNvPr>
          <p:cNvSpPr txBox="1"/>
          <p:nvPr/>
        </p:nvSpPr>
        <p:spPr>
          <a:xfrm>
            <a:off x="115495" y="1778025"/>
            <a:ext cx="11701928" cy="3262432"/>
          </a:xfrm>
          <a:prstGeom prst="rect">
            <a:avLst/>
          </a:prstGeom>
          <a:noFill/>
        </p:spPr>
        <p:txBody>
          <a:bodyPr wrap="square" rtlCol="0">
            <a:spAutoFit/>
          </a:bodyPr>
          <a:lstStyle/>
          <a:p>
            <a:pPr marL="342900" indent="-342900" algn="l">
              <a:spcBef>
                <a:spcPts val="600"/>
              </a:spcBef>
              <a:spcAft>
                <a:spcPts val="600"/>
              </a:spcAft>
              <a:buFont typeface="Arial" panose="020B0604020202020204" pitchFamily="34" charset="0"/>
              <a:buChar char="•"/>
            </a:pPr>
            <a:r>
              <a:rPr kumimoji="1" lang="en-US" altLang="zh-CN" sz="2000" dirty="0">
                <a:ea typeface="微软雅黑" panose="020B0503020204020204" pitchFamily="34" charset="-122"/>
              </a:rPr>
              <a:t>In 5G, there are some cooperation examples.</a:t>
            </a:r>
          </a:p>
          <a:p>
            <a:pPr marL="342900" indent="-342900" algn="l">
              <a:spcBef>
                <a:spcPts val="600"/>
              </a:spcBef>
              <a:spcAft>
                <a:spcPts val="600"/>
              </a:spcAft>
              <a:buFont typeface="Arial" panose="020B0604020202020204" pitchFamily="34" charset="0"/>
              <a:buChar char="•"/>
            </a:pPr>
            <a:r>
              <a:rPr kumimoji="1" lang="en-US" altLang="zh-CN" sz="2000" dirty="0">
                <a:ea typeface="微软雅黑" panose="020B0503020204020204" pitchFamily="34" charset="-122"/>
              </a:rPr>
              <a:t>R18 XRM: </a:t>
            </a:r>
          </a:p>
          <a:p>
            <a:pPr marL="800100" lvl="1" indent="-342900">
              <a:spcBef>
                <a:spcPts val="600"/>
              </a:spcBef>
              <a:spcAft>
                <a:spcPts val="600"/>
              </a:spcAft>
              <a:buFont typeface="Arial" panose="020B0604020202020204" pitchFamily="34" charset="0"/>
              <a:buChar char="•"/>
            </a:pPr>
            <a:r>
              <a:rPr kumimoji="1" lang="en-US" altLang="zh-CN" sz="1600" dirty="0">
                <a:ea typeface="微软雅黑" panose="020B0503020204020204" pitchFamily="34" charset="-122"/>
              </a:rPr>
              <a:t>SA2 coordinates with SA4 to standardize PDU set related mechanism in R18, and during SA2 study, SA2 firstly study the end of data burst feature, and cooperation with SA4 to define the IE of end of data burst. </a:t>
            </a:r>
          </a:p>
          <a:p>
            <a:pPr marL="342900" indent="-342900" algn="l">
              <a:spcBef>
                <a:spcPts val="600"/>
              </a:spcBef>
              <a:spcAft>
                <a:spcPts val="600"/>
              </a:spcAft>
              <a:buFont typeface="Arial" panose="020B0604020202020204" pitchFamily="34" charset="0"/>
              <a:buChar char="•"/>
            </a:pPr>
            <a:r>
              <a:rPr kumimoji="1" lang="en-US" altLang="zh-CN" sz="2000" dirty="0">
                <a:ea typeface="微软雅黑" panose="020B0503020204020204" pitchFamily="34" charset="-122"/>
              </a:rPr>
              <a:t>R18 AIML: </a:t>
            </a:r>
          </a:p>
          <a:p>
            <a:pPr marL="800100" lvl="1" indent="-342900">
              <a:spcBef>
                <a:spcPts val="600"/>
              </a:spcBef>
              <a:spcAft>
                <a:spcPts val="600"/>
              </a:spcAft>
              <a:buFont typeface="Arial" panose="020B0604020202020204" pitchFamily="34" charset="0"/>
              <a:buChar char="•"/>
            </a:pPr>
            <a:r>
              <a:rPr kumimoji="1" lang="en-US" altLang="zh-CN" sz="1600" dirty="0">
                <a:ea typeface="微软雅黑" panose="020B0503020204020204" pitchFamily="34" charset="-122"/>
              </a:rPr>
              <a:t>In SA1, there is requirements of split AI/ML operation between AI/ML endpoints and some of KPI table of AIML traffic are provided. And also in SA2, the new Standardized 5QI to QoS characteristics mapping of AIML traffic is determined by SA2. </a:t>
            </a:r>
          </a:p>
          <a:p>
            <a:pPr marL="800100" lvl="1" indent="-342900">
              <a:spcBef>
                <a:spcPts val="600"/>
              </a:spcBef>
              <a:spcAft>
                <a:spcPts val="600"/>
              </a:spcAft>
              <a:buFont typeface="Arial" panose="020B0604020202020204" pitchFamily="34" charset="0"/>
              <a:buChar char="•"/>
            </a:pPr>
            <a:endParaRPr kumimoji="1" lang="en-US" altLang="zh-CN" sz="1600" dirty="0">
              <a:ea typeface="微软雅黑" panose="020B0503020204020204" pitchFamily="34" charset="-122"/>
            </a:endParaRPr>
          </a:p>
        </p:txBody>
      </p:sp>
      <p:sp>
        <p:nvSpPr>
          <p:cNvPr id="5" name="文本框 4">
            <a:extLst>
              <a:ext uri="{FF2B5EF4-FFF2-40B4-BE49-F238E27FC236}">
                <a16:creationId xmlns:a16="http://schemas.microsoft.com/office/drawing/2014/main" id="{FE325BB1-565A-4E51-9CAD-250FE19E362A}"/>
              </a:ext>
            </a:extLst>
          </p:cNvPr>
          <p:cNvSpPr txBox="1"/>
          <p:nvPr/>
        </p:nvSpPr>
        <p:spPr>
          <a:xfrm>
            <a:off x="115495" y="5870194"/>
            <a:ext cx="11987622" cy="646331"/>
          </a:xfrm>
          <a:prstGeom prst="rect">
            <a:avLst/>
          </a:prstGeom>
          <a:solidFill>
            <a:schemeClr val="bg1"/>
          </a:solidFill>
        </p:spPr>
        <p:txBody>
          <a:bodyPr wrap="square">
            <a:spAutoFit/>
          </a:bodyPr>
          <a:lstStyle/>
          <a:p>
            <a:pPr marL="0" marR="0" lvl="0" indent="0" algn="l" defTabSz="914400" rtl="0" eaLnBrk="0" fontAlgn="base" latinLnBrk="0" hangingPunct="0">
              <a:lnSpc>
                <a:spcPct val="100000"/>
              </a:lnSpc>
              <a:spcBef>
                <a:spcPts val="600"/>
              </a:spcBef>
              <a:spcAft>
                <a:spcPts val="600"/>
              </a:spcAft>
              <a:buClrTx/>
              <a:buSzTx/>
              <a:buFontTx/>
              <a:buNone/>
              <a:tabLst/>
              <a:defRPr/>
            </a:pPr>
            <a:r>
              <a:rPr kumimoji="1" lang="en-US" altLang="zh-CN" sz="18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Observation 2: </a:t>
            </a:r>
            <a:r>
              <a:rPr kumimoji="1" lang="en-US" altLang="zh-CN" sz="180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In 5G, the different WGs are cooperated through LSs. And SA2 can study the AIML traffic related features based on SA1 requirement. SA2 and SA4 </a:t>
            </a:r>
            <a:r>
              <a:rPr kumimoji="1" lang="en-US" altLang="zh-CN" dirty="0">
                <a:solidFill>
                  <a:prstClr val="black"/>
                </a:solidFill>
                <a:ea typeface="微软雅黑" panose="020B0503020204020204" pitchFamily="34" charset="-122"/>
              </a:rPr>
              <a:t>are cooperated through LSs, e.g., XRM traffic.</a:t>
            </a:r>
            <a:r>
              <a:rPr kumimoji="1" lang="en-US" altLang="zh-CN" sz="18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endParaRPr kumimoji="1" lang="en-US" altLang="zh-CN" sz="180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pic>
        <p:nvPicPr>
          <p:cNvPr id="3" name="图片 2">
            <a:extLst>
              <a:ext uri="{FF2B5EF4-FFF2-40B4-BE49-F238E27FC236}">
                <a16:creationId xmlns:a16="http://schemas.microsoft.com/office/drawing/2014/main" id="{930A8286-8D86-42F4-9C7A-66C6A7EBD9D9}"/>
              </a:ext>
            </a:extLst>
          </p:cNvPr>
          <p:cNvPicPr>
            <a:picLocks noChangeAspect="1"/>
          </p:cNvPicPr>
          <p:nvPr/>
        </p:nvPicPr>
        <p:blipFill>
          <a:blip r:embed="rId3"/>
          <a:stretch>
            <a:fillRect/>
          </a:stretch>
        </p:blipFill>
        <p:spPr>
          <a:xfrm>
            <a:off x="3232171" y="4584453"/>
            <a:ext cx="5468576" cy="1203087"/>
          </a:xfrm>
          <a:prstGeom prst="rect">
            <a:avLst/>
          </a:prstGeom>
        </p:spPr>
      </p:pic>
    </p:spTree>
    <p:extLst>
      <p:ext uri="{BB962C8B-B14F-4D97-AF65-F5344CB8AC3E}">
        <p14:creationId xmlns:p14="http://schemas.microsoft.com/office/powerpoint/2010/main" val="123728775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566028"/>
            <a:ext cx="11185359" cy="952892"/>
          </a:xfrm>
        </p:spPr>
        <p:txBody>
          <a:bodyPr/>
          <a:lstStyle/>
          <a:p>
            <a:r>
              <a:rPr lang="en-US" sz="4000" dirty="0"/>
              <a:t>W</a:t>
            </a:r>
            <a:r>
              <a:rPr lang="en-US" altLang="zh-CN" sz="4000" dirty="0"/>
              <a:t>ay forward and Proposal</a:t>
            </a:r>
          </a:p>
        </p:txBody>
      </p:sp>
      <p:sp>
        <p:nvSpPr>
          <p:cNvPr id="5" name="文本框 4">
            <a:extLst>
              <a:ext uri="{FF2B5EF4-FFF2-40B4-BE49-F238E27FC236}">
                <a16:creationId xmlns:a16="http://schemas.microsoft.com/office/drawing/2014/main" id="{D388E42D-0E3F-4E81-ADB6-7DDCCEA97089}"/>
              </a:ext>
            </a:extLst>
          </p:cNvPr>
          <p:cNvSpPr txBox="1"/>
          <p:nvPr/>
        </p:nvSpPr>
        <p:spPr>
          <a:xfrm>
            <a:off x="62753" y="1816125"/>
            <a:ext cx="11884212" cy="3625929"/>
          </a:xfrm>
          <a:prstGeom prst="rect">
            <a:avLst/>
          </a:prstGeom>
          <a:noFill/>
        </p:spPr>
        <p:txBody>
          <a:bodyPr wrap="square" rtlCol="0">
            <a:spAutoFit/>
          </a:bodyPr>
          <a:lstStyle/>
          <a:p>
            <a:pPr lvl="1">
              <a:lnSpc>
                <a:spcPct val="114000"/>
              </a:lnSpc>
              <a:spcBef>
                <a:spcPts val="600"/>
              </a:spcBef>
              <a:spcAft>
                <a:spcPts val="600"/>
              </a:spcAft>
            </a:pPr>
            <a:r>
              <a:rPr kumimoji="1" lang="en-US" altLang="zh-CN" b="1" dirty="0">
                <a:ea typeface="微软雅黑" panose="020B0503020204020204" pitchFamily="34" charset="-122"/>
              </a:rPr>
              <a:t>Observation 1</a:t>
            </a:r>
            <a:r>
              <a:rPr kumimoji="1" lang="en-US" altLang="zh-CN" dirty="0">
                <a:ea typeface="微软雅黑" panose="020B0503020204020204" pitchFamily="34" charset="-122"/>
              </a:rPr>
              <a:t>: </a:t>
            </a:r>
            <a:r>
              <a:rPr kumimoji="1" lang="en-US" altLang="zh-CN" sz="1800" i="0" u="none" strike="noStrike" kern="1200" cap="none" spc="0" normalizeH="0" baseline="0" noProof="0" dirty="0">
                <a:ln>
                  <a:noFill/>
                </a:ln>
                <a:effectLst/>
                <a:uLnTx/>
                <a:uFillTx/>
                <a:latin typeface="Arial" panose="020B0604020202020204" pitchFamily="34" charset="0"/>
                <a:ea typeface="微软雅黑" panose="020B0503020204020204" pitchFamily="34" charset="-122"/>
                <a:cs typeface="Arial" panose="020B0604020202020204" pitchFamily="34" charset="0"/>
              </a:rPr>
              <a:t>SA1 has already start AI traffic characteristic study, including both </a:t>
            </a:r>
            <a:r>
              <a:rPr kumimoji="1" lang="en-US" altLang="zh-CN" dirty="0">
                <a:ea typeface="微软雅黑" panose="020B0503020204020204" pitchFamily="34" charset="-122"/>
              </a:rPr>
              <a:t>general AI traffic characteristic and AI media traffic requirements. </a:t>
            </a:r>
          </a:p>
          <a:p>
            <a:pPr lvl="1">
              <a:lnSpc>
                <a:spcPct val="114000"/>
              </a:lnSpc>
              <a:spcBef>
                <a:spcPts val="600"/>
              </a:spcBef>
              <a:spcAft>
                <a:spcPts val="600"/>
              </a:spcAft>
            </a:pPr>
            <a:r>
              <a:rPr kumimoji="1" lang="en-US" altLang="zh-CN" b="1" dirty="0">
                <a:ea typeface="微软雅黑" panose="020B0503020204020204" pitchFamily="34" charset="-122"/>
              </a:rPr>
              <a:t>Observation 2</a:t>
            </a:r>
            <a:r>
              <a:rPr kumimoji="1" lang="en-US" altLang="zh-CN" dirty="0">
                <a:ea typeface="微软雅黑" panose="020B0503020204020204" pitchFamily="34" charset="-122"/>
              </a:rPr>
              <a:t>: </a:t>
            </a:r>
            <a:r>
              <a:rPr kumimoji="1" lang="en-US" altLang="zh-CN" sz="180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In 5G, the different WGs are cooperated through LSs. And SA2 can study the AIML traffic related features based on SA1 requirement. SA2 and SA4 </a:t>
            </a:r>
            <a:r>
              <a:rPr kumimoji="1" lang="en-US" altLang="zh-CN" dirty="0">
                <a:solidFill>
                  <a:prstClr val="black"/>
                </a:solidFill>
                <a:ea typeface="微软雅黑" panose="020B0503020204020204" pitchFamily="34" charset="-122"/>
              </a:rPr>
              <a:t>are cooperated through LSs, e.g., XRM traffic.</a:t>
            </a:r>
            <a:r>
              <a:rPr kumimoji="1" lang="en-US" altLang="zh-CN" sz="180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 </a:t>
            </a:r>
          </a:p>
          <a:p>
            <a:pPr lvl="1">
              <a:lnSpc>
                <a:spcPct val="114000"/>
              </a:lnSpc>
              <a:spcBef>
                <a:spcPts val="600"/>
              </a:spcBef>
              <a:spcAft>
                <a:spcPts val="600"/>
              </a:spcAft>
            </a:pPr>
            <a:endParaRPr kumimoji="1" lang="en-US" altLang="zh-CN" sz="18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a:p>
            <a:pPr lvl="1">
              <a:lnSpc>
                <a:spcPct val="114000"/>
              </a:lnSpc>
              <a:spcBef>
                <a:spcPts val="600"/>
              </a:spcBef>
              <a:spcAft>
                <a:spcPts val="600"/>
              </a:spcAft>
            </a:pPr>
            <a:endParaRPr kumimoji="1" lang="en-US" altLang="zh-CN" b="1" dirty="0">
              <a:solidFill>
                <a:prstClr val="black"/>
              </a:solidFill>
              <a:ea typeface="微软雅黑" panose="020B0503020204020204" pitchFamily="34" charset="-122"/>
            </a:endParaRPr>
          </a:p>
          <a:p>
            <a:pPr lvl="1">
              <a:lnSpc>
                <a:spcPct val="114000"/>
              </a:lnSpc>
              <a:spcBef>
                <a:spcPts val="600"/>
              </a:spcBef>
              <a:spcAft>
                <a:spcPts val="600"/>
              </a:spcAft>
            </a:pPr>
            <a:r>
              <a:rPr kumimoji="1" lang="en-US" altLang="zh-CN" sz="20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Proposal: SA2 can start some work based on SA1 requirement. And during the 3GPP work, SA2 is responsible for the architecture and functionality design for AI traffic, and SA4 is responsible for AI media traffic feature related study.</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datastoreItem>
</file>

<file path=customXml/itemProps2.xml><?xml version="1.0" encoding="utf-8"?>
<ds:datastoreItem xmlns:ds="http://schemas.openxmlformats.org/officeDocument/2006/customXml" ds:itemID="{35CA3727-A4EB-4398-9783-D0148B061093}">
  <ds:schemaRefs/>
</ds:datastoreItem>
</file>

<file path=customXml/itemProps3.xml><?xml version="1.0" encoding="utf-8"?>
<ds:datastoreItem xmlns:ds="http://schemas.openxmlformats.org/officeDocument/2006/customXml" ds:itemID="{7D3A830A-0AC8-45A7-9E99-DF047C23D0D0}">
  <ds:schemaRefs/>
</ds:datastoreItem>
</file>

<file path=docProps/app.xml><?xml version="1.0" encoding="utf-8"?>
<Properties xmlns="http://schemas.openxmlformats.org/officeDocument/2006/extended-properties" xmlns:vt="http://schemas.openxmlformats.org/officeDocument/2006/docPropsVTypes">
  <Template>Office Theme</Template>
  <TotalTime>313</TotalTime>
  <Words>771</Words>
  <Application>Microsoft Office PowerPoint</Application>
  <PresentationFormat>宽屏</PresentationFormat>
  <Paragraphs>60</Paragraphs>
  <Slides>5</Slides>
  <Notes>4</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5</vt:i4>
      </vt:variant>
    </vt:vector>
  </HeadingPairs>
  <TitlesOfParts>
    <vt:vector size="10" baseType="lpstr">
      <vt:lpstr>Arial</vt:lpstr>
      <vt:lpstr>Calibri</vt:lpstr>
      <vt:lpstr>Calibri Light</vt:lpstr>
      <vt:lpstr>Times New Roman</vt:lpstr>
      <vt:lpstr>Office Theme</vt:lpstr>
      <vt:lpstr>PowerPoint 演示文稿</vt:lpstr>
      <vt:lpstr>Background of AI traffic characteristic</vt:lpstr>
      <vt:lpstr>SA1 has already kick off the AI traffic related study</vt:lpstr>
      <vt:lpstr>Experience in 5G</vt:lpstr>
      <vt:lpstr>Way forward and 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cmcc2</cp:lastModifiedBy>
  <cp:revision>781</cp:revision>
  <dcterms:created xsi:type="dcterms:W3CDTF">2010-02-05T13:52:00Z</dcterms:created>
  <dcterms:modified xsi:type="dcterms:W3CDTF">2025-12-02T14:35:16Z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ICV">
    <vt:lpwstr>8FAA238563AE4AF999F958DA4B8264F5_13</vt:lpwstr>
  </property>
  <property fmtid="{D5CDD505-2E9C-101B-9397-08002B2CF9AE}" pid="4" name="KSOProductBuildVer">
    <vt:lpwstr>2052-12.1.0.23542</vt:lpwstr>
  </property>
</Properties>
</file>